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20.xml"/><Relationship Id="rId46" Type="http://schemas.openxmlformats.org/officeDocument/2006/relationships/font" Target="fonts/Lato-bold.fntdata"/><Relationship Id="rId23" Type="http://schemas.openxmlformats.org/officeDocument/2006/relationships/slide" Target="slides/slide19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Lato-boldItalic.fntdata"/><Relationship Id="rId25" Type="http://schemas.openxmlformats.org/officeDocument/2006/relationships/slide" Target="slides/slide21.xml"/><Relationship Id="rId47" Type="http://schemas.openxmlformats.org/officeDocument/2006/relationships/font" Target="fonts/Lat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.messenger.com/l.php?u=https%3A%2F%2Fwww.autodesk.com%2Fproducts%2Feagle%2Ffree-download&amp;h=ATPjy1KwjBeX-aQJXFXt7aZJ9UMDbi-bRd9kp6mttFz6ePmQ81B7fgS6FLvCoC3Ymn0TGK0KdYKkgrzX0Wxkka2qmUAD1fgm9FYAmI1IJkuPVPArJipprGYoQAIQO9WvnFgVTzOKRx0JoIS12xd_4PQm1UZLdQ" TargetMode="External"/><Relationship Id="rId4" Type="http://schemas.openxmlformats.org/officeDocument/2006/relationships/hyperlink" Target="https://l.messenger.com/l.php?u=https%3A%2F%2Fgoo.gl%2FqxKHZW&amp;h=ATPjy1KwjBeX-aQJXFXt7aZJ9UMDbi-bRd9kp6mttFz6ePmQ81B7fgS6FLvCoC3Ymn0TGK0KdYKkgrzX0Wxkka2qmUAD1fgm9FYAmI1IJkuPVPArJipprGYoQAIQO9WvnFgVTzOKRx0JoIS12xd_4PQm1UZLdQ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oshpark.com/guidelines" TargetMode="External"/><Relationship Id="rId4" Type="http://schemas.openxmlformats.org/officeDocument/2006/relationships/hyperlink" Target="https://oshpark.com/guidelin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ocs.oshpark.com/design-tools/eagle/generating-custom-gerbers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Eagle: Schematic and PCB Design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4372900" y="3924925"/>
            <a:ext cx="51648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By Sahil Gandhi and Liz Xue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Locating Libraries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766900" y="1567550"/>
            <a:ext cx="35694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Hopefully you know where you downloaded your libraries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Char char="●"/>
            </a:pPr>
            <a:r>
              <a:rPr lang="en" sz="1800">
                <a:solidFill>
                  <a:srgbClr val="0070C0"/>
                </a:solidFill>
              </a:rPr>
              <a:t>Option &gt; Directories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Top dir of where you downloaded libs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73" y="1433925"/>
            <a:ext cx="4549225" cy="25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948425"/>
            <a:ext cx="2723975" cy="20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Using Libraries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741550" y="1567550"/>
            <a:ext cx="19701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Right click on the library or on the folder </a:t>
            </a:r>
          </a:p>
          <a:p>
            <a:pPr indent="-342900" lvl="1" marL="914400">
              <a:spcBef>
                <a:spcPts val="0"/>
              </a:spcBef>
              <a:buSzPct val="100000"/>
            </a:pPr>
            <a:r>
              <a:rPr lang="en" sz="1800"/>
              <a:t>Select “Use” or “Use All”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037" y="1302850"/>
            <a:ext cx="6066625" cy="34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a New Schematic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733100" y="1567550"/>
            <a:ext cx="15420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File &gt; New &gt; Schematic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450" y="1428300"/>
            <a:ext cx="626018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Adding a New Part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37275" y="1482350"/>
            <a:ext cx="4204200" cy="246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 sz="1800">
                <a:solidFill>
                  <a:srgbClr val="FFFFFF"/>
                </a:solidFill>
              </a:rPr>
              <a:t>Text Based or Click Based (adventure)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>
                <a:solidFill>
                  <a:srgbClr val="FFFFFF"/>
                </a:solidFill>
              </a:rPr>
              <a:t>Type in </a:t>
            </a:r>
            <a:r>
              <a:rPr lang="en" sz="1800">
                <a:solidFill>
                  <a:srgbClr val="FF0000"/>
                </a:solidFill>
              </a:rPr>
              <a:t>add</a:t>
            </a:r>
            <a:r>
              <a:rPr lang="en" sz="1800">
                <a:solidFill>
                  <a:srgbClr val="FFFFFF"/>
                </a:solidFill>
              </a:rPr>
              <a:t> (then hit enter) and menu pops up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250" y="1307850"/>
            <a:ext cx="4263100" cy="35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Commands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1297500" y="1567550"/>
            <a:ext cx="7038900" cy="32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Add parts to schematic →</a:t>
            </a:r>
            <a:r>
              <a:rPr lang="en" sz="1800">
                <a:solidFill>
                  <a:srgbClr val="F1C232"/>
                </a:solidFill>
              </a:rPr>
              <a:t> </a:t>
            </a:r>
            <a:r>
              <a:rPr lang="en" sz="1800">
                <a:solidFill>
                  <a:srgbClr val="FFD966"/>
                </a:solidFill>
              </a:rPr>
              <a:t>add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Move components  around → </a:t>
            </a:r>
            <a:r>
              <a:rPr lang="en" sz="1800">
                <a:solidFill>
                  <a:srgbClr val="FFE599"/>
                </a:solidFill>
              </a:rPr>
              <a:t>move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Rotate components → </a:t>
            </a:r>
            <a:r>
              <a:rPr lang="en" sz="1800">
                <a:solidFill>
                  <a:srgbClr val="FFD966"/>
                </a:solidFill>
              </a:rPr>
              <a:t>rotate</a:t>
            </a:r>
            <a:r>
              <a:rPr lang="en" sz="1800"/>
              <a:t> (or just </a:t>
            </a:r>
            <a:r>
              <a:rPr lang="en" sz="1800">
                <a:solidFill>
                  <a:srgbClr val="FFD966"/>
                </a:solidFill>
              </a:rPr>
              <a:t>right click</a:t>
            </a:r>
            <a:r>
              <a:rPr lang="en" sz="1800"/>
              <a:t>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Delete components → </a:t>
            </a:r>
            <a:r>
              <a:rPr lang="en" sz="1800">
                <a:solidFill>
                  <a:srgbClr val="FFD966"/>
                </a:solidFill>
              </a:rPr>
              <a:t>delete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Wire the circuit → </a:t>
            </a:r>
            <a:r>
              <a:rPr lang="en" sz="1800">
                <a:solidFill>
                  <a:srgbClr val="FFD966"/>
                </a:solidFill>
              </a:rPr>
              <a:t>net</a:t>
            </a:r>
            <a:r>
              <a:rPr lang="en" sz="1800"/>
              <a:t> </a:t>
            </a:r>
            <a:r>
              <a:rPr b="1" lang="en" sz="1800">
                <a:solidFill>
                  <a:srgbClr val="FF0000"/>
                </a:solidFill>
              </a:rPr>
              <a:t>(not wire!!)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Name the components → </a:t>
            </a:r>
            <a:r>
              <a:rPr lang="en" sz="1800">
                <a:solidFill>
                  <a:srgbClr val="FFD966"/>
                </a:solidFill>
              </a:rPr>
              <a:t>name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Label them → </a:t>
            </a:r>
            <a:r>
              <a:rPr lang="en" sz="1800">
                <a:solidFill>
                  <a:srgbClr val="FFD966"/>
                </a:solidFill>
              </a:rPr>
              <a:t>label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Define the value → </a:t>
            </a:r>
            <a:r>
              <a:rPr lang="en" sz="1800">
                <a:solidFill>
                  <a:srgbClr val="FFD966"/>
                </a:solidFill>
              </a:rPr>
              <a:t>value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Verify connections → </a:t>
            </a:r>
            <a:r>
              <a:rPr lang="en" sz="1800">
                <a:solidFill>
                  <a:srgbClr val="FFD966"/>
                </a:solidFill>
              </a:rPr>
              <a:t>show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Misc commands -&gt; </a:t>
            </a:r>
            <a:r>
              <a:rPr lang="en" sz="1800">
                <a:solidFill>
                  <a:srgbClr val="FFD966"/>
                </a:solidFill>
              </a:rPr>
              <a:t>Right click component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Schematic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38" y="1262525"/>
            <a:ext cx="5192980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5874425" y="469325"/>
            <a:ext cx="32694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Parts needed: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rabi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VCC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lphaL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VCC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rabi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GND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lphaL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GND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rabi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555 Timer 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lphaL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555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rabi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Capacitor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lphaL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capacitor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rabi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Resistor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lphaL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resistor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AutoNum type="arabi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LED</a:t>
            </a:r>
          </a:p>
          <a:p>
            <a:pPr indent="-342900" lvl="1" marL="91440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AutoNum type="alphaLcParenR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light emitting diode </a:t>
            </a:r>
            <a:r>
              <a:rPr lang="en" sz="1800" u="sng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or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 diode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Done with the schematic? ERC Time!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1297500" y="1567550"/>
            <a:ext cx="3299100" cy="327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Run the ERC (electrical rule check)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Checks for sound connections and other electrical errors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147" y="1450400"/>
            <a:ext cx="3554255" cy="34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Board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Generating the Board Layout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Click on “Generate/switch to board”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697" y="2392700"/>
            <a:ext cx="5962499" cy="22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Changing the Grid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 Change to mil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700" y="1659675"/>
            <a:ext cx="3967850" cy="29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Downloads: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Eagle: </a:t>
            </a:r>
            <a:r>
              <a:rPr lang="en" sz="1800" u="sng">
                <a:solidFill>
                  <a:srgbClr val="FFFFFF"/>
                </a:solidFill>
                <a:hlinkClick r:id="rId3"/>
              </a:rPr>
              <a:t>https://www.autodesk.com/products/eagle/free-download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>
                <a:solidFill>
                  <a:srgbClr val="FFFFFF"/>
                </a:solidFill>
              </a:rPr>
              <a:t>Libraries: </a:t>
            </a:r>
            <a:r>
              <a:rPr lang="en" sz="1800" u="sng">
                <a:solidFill>
                  <a:srgbClr val="FFFFFF"/>
                </a:solidFill>
                <a:hlinkClick r:id="rId4"/>
              </a:rPr>
              <a:t>https://goo.gl/qxKHZW</a:t>
            </a:r>
            <a:r>
              <a:rPr lang="en" sz="1800">
                <a:solidFill>
                  <a:srgbClr val="FFFFFF"/>
                </a:solidFill>
              </a:rPr>
              <a:t> 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Add these libraries to the lbr folder of Eagle (after you download it)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For Windows -&gt; C:\EAGLE {$version_num}\lbr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For Mac --&gt;$EAGLEDIR/lbr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Board Layout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1297500" y="1567550"/>
            <a:ext cx="4236300" cy="334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The </a:t>
            </a:r>
            <a:r>
              <a:rPr lang="en" sz="1800">
                <a:solidFill>
                  <a:srgbClr val="FF9900"/>
                </a:solidFill>
              </a:rPr>
              <a:t>orange</a:t>
            </a:r>
            <a:r>
              <a:rPr lang="en" sz="1800"/>
              <a:t> line designates your board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Create a polygon on the </a:t>
            </a:r>
            <a:r>
              <a:rPr lang="en" sz="1800">
                <a:solidFill>
                  <a:srgbClr val="FF9900"/>
                </a:solidFill>
              </a:rPr>
              <a:t>“Dimension”</a:t>
            </a:r>
            <a:r>
              <a:rPr lang="en" sz="1800"/>
              <a:t> layer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>
                <a:solidFill>
                  <a:srgbClr val="6AA84F"/>
                </a:solidFill>
              </a:rPr>
              <a:t>Minimize</a:t>
            </a:r>
            <a:r>
              <a:rPr lang="en" sz="1800"/>
              <a:t> the area of the board outline</a:t>
            </a:r>
          </a:p>
          <a:p>
            <a:pPr indent="-342900" lvl="1" marL="9144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A smaller board is a cheaper board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100" y="1646797"/>
            <a:ext cx="3281149" cy="2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Board Layout Tips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You </a:t>
            </a:r>
            <a:r>
              <a:rPr lang="en" sz="1800">
                <a:solidFill>
                  <a:srgbClr val="FF0000"/>
                </a:solidFill>
              </a:rPr>
              <a:t>cannot delete</a:t>
            </a:r>
            <a:r>
              <a:rPr lang="en" sz="1800"/>
              <a:t> objects (resistors, capacitors, etc) from the board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What happens in the </a:t>
            </a:r>
            <a:r>
              <a:rPr lang="en" sz="1800">
                <a:solidFill>
                  <a:srgbClr val="FFD966"/>
                </a:solidFill>
              </a:rPr>
              <a:t>Schematic </a:t>
            </a:r>
            <a:r>
              <a:rPr lang="en" sz="1800"/>
              <a:t>is updated in the </a:t>
            </a:r>
            <a:r>
              <a:rPr lang="en" sz="1800">
                <a:solidFill>
                  <a:srgbClr val="FFD966"/>
                </a:solidFill>
              </a:rPr>
              <a:t>Layout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Reset the stage through the </a:t>
            </a:r>
            <a:r>
              <a:rPr lang="en" sz="1800">
                <a:solidFill>
                  <a:srgbClr val="FFD966"/>
                </a:solidFill>
              </a:rPr>
              <a:t>Schematic Window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Different PCB Layers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1201650" y="123330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These distinguish where each part goes on the PCB.</a:t>
            </a:r>
          </a:p>
          <a:p>
            <a:pPr indent="-342900" lvl="0" marL="45720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Layers </a:t>
            </a:r>
            <a:r>
              <a:rPr lang="en" sz="1800">
                <a:solidFill>
                  <a:srgbClr val="FF0000"/>
                </a:solidFill>
              </a:rPr>
              <a:t>1</a:t>
            </a:r>
            <a:r>
              <a:rPr lang="en" sz="1800"/>
              <a:t> and </a:t>
            </a:r>
            <a:r>
              <a:rPr lang="en" sz="1800">
                <a:solidFill>
                  <a:srgbClr val="FF0000"/>
                </a:solidFill>
              </a:rPr>
              <a:t>16</a:t>
            </a:r>
            <a:r>
              <a:rPr lang="en" sz="1800"/>
              <a:t> are </a:t>
            </a:r>
            <a:r>
              <a:rPr lang="en" sz="1800">
                <a:solidFill>
                  <a:srgbClr val="00B0F0"/>
                </a:solidFill>
              </a:rPr>
              <a:t>Top</a:t>
            </a:r>
            <a:r>
              <a:rPr lang="en" sz="1800"/>
              <a:t> and </a:t>
            </a:r>
            <a:r>
              <a:rPr lang="en" sz="1800">
                <a:solidFill>
                  <a:srgbClr val="00B0F0"/>
                </a:solidFill>
              </a:rPr>
              <a:t>Bot </a:t>
            </a:r>
            <a:r>
              <a:rPr lang="en" sz="1800"/>
              <a:t>for copper pads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21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tPlace</a:t>
            </a:r>
            <a:r>
              <a:rPr lang="en" sz="1800"/>
              <a:t> is a silkscreen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22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bPlace</a:t>
            </a:r>
            <a:r>
              <a:rPr lang="en" sz="1800"/>
              <a:t> is bot silkscreen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23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tOrigins</a:t>
            </a:r>
            <a:r>
              <a:rPr lang="en" sz="1800"/>
              <a:t> is origins for top parts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24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bOrigins</a:t>
            </a:r>
            <a:r>
              <a:rPr lang="en" sz="1800"/>
              <a:t> is origins for bottom parts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51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tDocu</a:t>
            </a:r>
            <a:r>
              <a:rPr lang="en" sz="1800"/>
              <a:t> is specific documentation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25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tNames</a:t>
            </a:r>
            <a:r>
              <a:rPr lang="en" sz="1800"/>
              <a:t> for unique components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27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tValues</a:t>
            </a:r>
            <a:r>
              <a:rPr lang="en" sz="1800"/>
              <a:t> for part values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125" y="2244125"/>
            <a:ext cx="2758425" cy="27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Copper Pours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297500" y="1171025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A layer of conductive metal: copper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>
                <a:solidFill>
                  <a:srgbClr val="00B0F0"/>
                </a:solidFill>
              </a:rPr>
              <a:t>Powerplane/groundplace</a:t>
            </a:r>
            <a:r>
              <a:rPr lang="en" sz="1800"/>
              <a:t> for low resistance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Full layer vs Hatched (lower impedance, better for high freq traces)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" sz="1800">
                <a:solidFill>
                  <a:srgbClr val="FF0000"/>
                </a:solidFill>
              </a:rPr>
              <a:t>Backoff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- Distance from a pour to a component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300" y="3017700"/>
            <a:ext cx="2928984" cy="20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925" y="3017700"/>
            <a:ext cx="2929900" cy="20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Copper Pours/Polygons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Type in </a:t>
            </a:r>
            <a:r>
              <a:rPr lang="en" sz="1800">
                <a:solidFill>
                  <a:srgbClr val="FFD966"/>
                </a:solidFill>
              </a:rPr>
              <a:t>Polygon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Adjust </a:t>
            </a:r>
            <a:r>
              <a:rPr lang="en" sz="1800">
                <a:solidFill>
                  <a:srgbClr val="00B0F0"/>
                </a:solidFill>
              </a:rPr>
              <a:t>Isolate</a:t>
            </a:r>
            <a:r>
              <a:rPr lang="en" sz="1800"/>
              <a:t> setting → gives clearance to other signals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Draw a set of lines→ closed contour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>
                <a:solidFill>
                  <a:srgbClr val="FFD966"/>
                </a:solidFill>
              </a:rPr>
              <a:t>Name</a:t>
            </a:r>
            <a:r>
              <a:rPr lang="en" sz="1800"/>
              <a:t> the polygon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>
                <a:solidFill>
                  <a:srgbClr val="FFD966"/>
                </a:solidFill>
              </a:rPr>
              <a:t>RATSNEST</a:t>
            </a:r>
            <a:r>
              <a:rPr lang="en" sz="1800"/>
              <a:t> to display the polygon and resolve some wires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>
                <a:solidFill>
                  <a:srgbClr val="FFD966"/>
                </a:solidFill>
              </a:rPr>
              <a:t>RIPUP</a:t>
            </a:r>
            <a:r>
              <a:rPr lang="en" sz="1800"/>
              <a:t> to switch back to outline mode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Traces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Use </a:t>
            </a:r>
            <a:r>
              <a:rPr b="1" lang="en" sz="1800">
                <a:solidFill>
                  <a:srgbClr val="FF0000"/>
                </a:solidFill>
              </a:rPr>
              <a:t>route</a:t>
            </a:r>
            <a:r>
              <a:rPr lang="en" sz="1800"/>
              <a:t> and </a:t>
            </a:r>
            <a:r>
              <a:rPr b="1" lang="en" sz="1800">
                <a:solidFill>
                  <a:srgbClr val="FF0000"/>
                </a:solidFill>
              </a:rPr>
              <a:t>ripup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Click on a green circle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Use the 45 degree angles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Why? No real reason tbh (tradition)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Dielectric breakdown(high voltage arcing)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Can change size of trace with </a:t>
            </a:r>
            <a:r>
              <a:rPr lang="en" sz="1800">
                <a:solidFill>
                  <a:srgbClr val="FFD966"/>
                </a:solidFill>
              </a:rPr>
              <a:t>Width</a:t>
            </a:r>
            <a:r>
              <a:rPr lang="en" sz="1800"/>
              <a:t>: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Larger trace, less noise, more current go through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1215" r="1507" t="5731"/>
          <a:stretch/>
        </p:blipFill>
        <p:spPr>
          <a:xfrm>
            <a:off x="5222125" y="325375"/>
            <a:ext cx="3659374" cy="24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Vias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552075" y="1567550"/>
            <a:ext cx="5918700" cy="311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Vias are electrically conducting holes through the board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Why use them?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Some electrical routes are tricky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Utilizing multiple planes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Created via middle/scroll click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375" y="2252950"/>
            <a:ext cx="3897825" cy="22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Avoid Overlaps!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575" y="1361563"/>
            <a:ext cx="4717811" cy="33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PCB Layout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575" y="1392275"/>
            <a:ext cx="303605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Rule Check (DRC)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DRC is useful to prevent errors in your PCB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Download from</a:t>
            </a:r>
            <a:r>
              <a:rPr lang="en" sz="1800">
                <a:hlinkClick r:id="rId3"/>
              </a:rPr>
              <a:t> </a:t>
            </a:r>
          </a:p>
          <a:p>
            <a:pPr indent="457200" lv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93C47D"/>
                </a:solidFill>
                <a:hlinkClick r:id="rId4"/>
              </a:rPr>
              <a:t>https://oshpark.com/guidelines</a:t>
            </a:r>
          </a:p>
          <a:p>
            <a:pPr indent="-342900" lvl="0" marL="4572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After routing, type in DRC and click on Check</a:t>
            </a:r>
          </a:p>
          <a:p>
            <a:pPr lv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PCB?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Printed circuit board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No wires ... use traces instead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Specific circuit design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After fabrication, cannot be changed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800" y="2997075"/>
            <a:ext cx="4518400" cy="20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Everything Looks Good? Gerber File Creation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The producer needs necessary file to recreate your PCB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Download those here (depending on EAGLE version)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</a:pPr>
            <a:r>
              <a:rPr lang="en" sz="1800" u="sng">
                <a:solidFill>
                  <a:srgbClr val="0000FF"/>
                </a:solidFill>
                <a:hlinkClick r:id="rId3"/>
              </a:rPr>
              <a:t>http://docs.oshpark.com/design-tools/eagle/generating-custom-gerbers/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Advanced Topics: Polygons + Heat 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1297500" y="1567550"/>
            <a:ext cx="4933500" cy="306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Thermals help make soldering easier (part heats faster, heat dissipation is slower)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Remove thermals for high power traces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More surface area = more heat dissipation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Do so with vias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Multiple traces/pours</a:t>
            </a:r>
          </a:p>
          <a:p>
            <a:pPr indent="-342900" lvl="1" marL="914400">
              <a:spcBef>
                <a:spcPts val="0"/>
              </a:spcBef>
              <a:buSzPct val="100000"/>
            </a:pPr>
            <a:r>
              <a:rPr lang="en" sz="1800"/>
              <a:t>Can stack </a:t>
            </a:r>
            <a:br>
              <a:rPr lang="en" sz="1800"/>
            </a:br>
            <a:r>
              <a:rPr lang="en" sz="1800"/>
              <a:t>polygons with</a:t>
            </a:r>
            <a:br>
              <a:rPr lang="en" sz="1800"/>
            </a:br>
            <a:r>
              <a:rPr lang="en" sz="1800"/>
              <a:t>rank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875" y="967075"/>
            <a:ext cx="2439473" cy="3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925" y="3587768"/>
            <a:ext cx="2299675" cy="14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Advanced Topics: Decoupling Capacitors </a:t>
            </a: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1297500" y="1567550"/>
            <a:ext cx="3831600" cy="207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No perfect sources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Prevent spikes and drops in voltages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Support non-ideal situations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100" y="1714475"/>
            <a:ext cx="3710975" cy="30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800" y="3297173"/>
            <a:ext cx="2501725" cy="149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Advanced Topics: Debouncing </a:t>
            </a:r>
            <a:br>
              <a:rPr lang="en"/>
            </a:br>
            <a:r>
              <a:rPr lang="en"/>
              <a:t>(Software vs Hardware)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25" y="2377150"/>
            <a:ext cx="4596526" cy="21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50" y="2193394"/>
            <a:ext cx="3573500" cy="254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175" y="181168"/>
            <a:ext cx="841775" cy="176773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1688625" y="4791125"/>
            <a:ext cx="1916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Software Debouncing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5871888" y="4791125"/>
            <a:ext cx="2021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Hardware </a:t>
            </a:r>
            <a:r>
              <a:rPr lang="en">
                <a:solidFill>
                  <a:srgbClr val="FFFFFF"/>
                </a:solidFill>
              </a:rPr>
              <a:t>Debouncing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1297500" y="606725"/>
            <a:ext cx="7038900" cy="55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Advanced Topics: Debouncing (cont.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75" y="1695675"/>
            <a:ext cx="3705526" cy="27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450" y="1576937"/>
            <a:ext cx="2992900" cy="302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4419675" y="2812363"/>
            <a:ext cx="786000" cy="5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Advanced Topics: Capacitive Touch Sensing 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1297500" y="1567550"/>
            <a:ext cx="4512900" cy="198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Using finger as dielectric or conductor to stimulate change in circuit 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Look for libraries specific to CTS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75" y="2589050"/>
            <a:ext cx="3879350" cy="251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448" y="2128850"/>
            <a:ext cx="3284475" cy="13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275" y="3639075"/>
            <a:ext cx="3284475" cy="140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Thoughts: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Different types of footprints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More extraneous traces for a component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Size of your components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Removing the silkscreen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PCB? (continued)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The layers of a double-sided PCB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625" y="1938600"/>
            <a:ext cx="5466651" cy="2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EAGLE?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Software for PCB design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Provides schematic and layout visualization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Freeware</a:t>
            </a:r>
          </a:p>
          <a:p>
            <a:pPr indent="457200" lvl="0" marL="45720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– limited to 4x3.2 in</a:t>
            </a:r>
          </a:p>
          <a:p>
            <a:pPr indent="457200" lvl="0" marL="45720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–2 signal layers (Top Bottom)</a:t>
            </a:r>
          </a:p>
          <a:p>
            <a:pPr indent="457200" lvl="0" marL="45720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–2 sheets for board editor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Eagle Libraries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7706"/>
          <a:stretch/>
        </p:blipFill>
        <p:spPr>
          <a:xfrm>
            <a:off x="2619237" y="1427846"/>
            <a:ext cx="3339024" cy="305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370775" y="1897600"/>
            <a:ext cx="2553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Schematic symbol →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5958250" y="1897600"/>
            <a:ext cx="2887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← Device on board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6065325" y="3624775"/>
            <a:ext cx="27162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← Package Description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PCB Components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550" y="1214575"/>
            <a:ext cx="6063699" cy="341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Schematic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Navigating Eagle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Locating libraries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Using libraries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Creating a new schematic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Adding a new part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Other basic commands</a:t>
            </a:r>
          </a:p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Electric Rule Check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